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334" r:id="rId6"/>
    <p:sldId id="274" r:id="rId7"/>
    <p:sldId id="338" r:id="rId8"/>
    <p:sldId id="340" r:id="rId9"/>
    <p:sldId id="341" r:id="rId10"/>
    <p:sldId id="342" r:id="rId11"/>
    <p:sldId id="346" r:id="rId12"/>
    <p:sldId id="347" r:id="rId13"/>
    <p:sldId id="348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2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226" userDrawn="1">
          <p15:clr>
            <a:srgbClr val="A4A3A4"/>
          </p15:clr>
        </p15:guide>
        <p15:guide id="4" orient="horz" pos="1253" userDrawn="1">
          <p15:clr>
            <a:srgbClr val="A4A3A4"/>
          </p15:clr>
        </p15:guide>
        <p15:guide id="5" pos="4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D85"/>
    <a:srgbClr val="4A8522"/>
    <a:srgbClr val="85C035"/>
    <a:srgbClr val="8CCAF1"/>
    <a:srgbClr val="1D4B9E"/>
    <a:srgbClr val="98DC78"/>
    <a:srgbClr val="FFB400"/>
    <a:srgbClr val="E67E76"/>
    <a:srgbClr val="E5837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83646" autoAdjust="0"/>
  </p:normalViewPr>
  <p:slideViewPr>
    <p:cSldViewPr snapToGrid="0">
      <p:cViewPr varScale="1">
        <p:scale>
          <a:sx n="92" d="100"/>
          <a:sy n="92" d="100"/>
        </p:scale>
        <p:origin x="1314" y="96"/>
      </p:cViewPr>
      <p:guideLst>
        <p:guide orient="horz" pos="822"/>
        <p:guide pos="3840"/>
        <p:guide orient="horz" pos="3226"/>
        <p:guide orient="horz" pos="1253"/>
        <p:guide pos="411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560" y="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7A9516-CA5A-41AB-FFCA-3444F3344C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54D90C-01BC-A8EB-F293-942C96DBF7E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66AD5D-1D13-4E2E-A5B9-BFA0EBB0F37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3119B-4B14-59B3-3201-D3BBE4302A7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FAA623-6F9A-A083-ED82-5FABC88928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AE1EFB-CC66-4FA4-A59B-6FF9221E2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287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A2A78-2982-49B3-9D30-D5B509D73C0B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56DF4-5D33-46BF-A06F-BA61AEAAA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990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56DF4-5D33-46BF-A06F-BA61AEAAA3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904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s-DO" sz="16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Reduced</a:t>
            </a:r>
            <a:r>
              <a:rPr lang="es-DO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DO" sz="16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Environmental</a:t>
            </a:r>
            <a:r>
              <a:rPr lang="es-DO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DO" sz="16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</a:t>
            </a:r>
            <a:r>
              <a:rPr lang="es-DO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Less treated water discharged into the environment due to reduced water loss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Sustainable Water Circulation:</a:t>
            </a: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Maintains a healthy balance in the water circulation system over the long term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Ecosystem Conservation:</a:t>
            </a: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Proper water management will result in water conservation and habitat restoration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Drought Resilience and Flood Control:</a:t>
            </a: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Ability to forecast water demand for effective drought and flood management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Groundwater Conservation:</a:t>
            </a: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Provides insights into excessive groundwater use and its impact on ecosystems (</a:t>
            </a:r>
            <a:r>
              <a:rPr lang="en-U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Tablas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Daimiel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CO2 Emission:</a:t>
            </a: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Enables understanding of CO2 emissions associated with water consumption procedures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56DF4-5D33-46BF-A06F-BA61AEAAA34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4882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56DF4-5D33-46BF-A06F-BA61AEAAA34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87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Spanish multinational conglomerate</a:t>
            </a:r>
          </a:p>
          <a:p>
            <a:pPr marL="285750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it-IT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Dedicated to the development and management of infrastructure (construction, water, industrial and services) &amp; renewable energy</a:t>
            </a:r>
          </a:p>
          <a:p>
            <a:pPr marL="285750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it-IT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Water Solutions (end-to-end water management, drinking water treatment, waste water treatment, desalination, water services for cities, water reuse)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Experience in more than 40 countries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56DF4-5D33-46BF-A06F-BA61AEAAA3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23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56DF4-5D33-46BF-A06F-BA61AEAAA3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374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56DF4-5D33-46BF-A06F-BA61AEAAA3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027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56DF4-5D33-46BF-A06F-BA61AEAAA3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86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56DF4-5D33-46BF-A06F-BA61AEAAA3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398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2000" b="1" i="0" dirty="0">
              <a:effectLst/>
              <a:highlight>
                <a:srgbClr val="85C035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16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Anomalous Event Detection: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Identifies sudden usage spikes, irregular patterns, based on historical data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Key Benefit: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detection of anomalous situation as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fraud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16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16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Water Leak Detection: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Uses flow rate changes to spot leaks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Establish a cloud-based data management warehouse to enable real-time anomaly detection with the trained model</a:t>
            </a:r>
          </a:p>
          <a:p>
            <a:endParaRPr lang="en-US" dirty="0"/>
          </a:p>
          <a:p>
            <a:r>
              <a:rPr lang="en-US" dirty="0"/>
              <a:t>Prevention of shortages for families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56DF4-5D33-46BF-A06F-BA61AEAAA34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01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56DF4-5D33-46BF-A06F-BA61AEAAA34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85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Reduced water usage, leading to lower energy consumption and reduced CO2 emissions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 customer satisfaction due to consistent services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Reduced costs through system breakage prevention and accurate fraud detection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Identification of long-term trends as a result identification of weak infrastructure areas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56DF4-5D33-46BF-A06F-BA61AEAAA34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41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700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953FC-E961-8CC7-3D11-4BA70DB3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CAE92-E0ED-471F-2B0D-6CC53AB0B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C4AB6E1-20C1-0062-D248-B4BDFB344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55049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EE7CA287-B858-4ED5-ACF8-AB3DA65BE2F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AutoShape 9">
            <a:extLst>
              <a:ext uri="{FF2B5EF4-FFF2-40B4-BE49-F238E27FC236}">
                <a16:creationId xmlns:a16="http://schemas.microsoft.com/office/drawing/2014/main" id="{4A49E298-16AD-BFDC-3992-4149CEF9DB25}"/>
              </a:ext>
            </a:extLst>
          </p:cNvPr>
          <p:cNvSpPr/>
          <p:nvPr userDrawn="1"/>
        </p:nvSpPr>
        <p:spPr>
          <a:xfrm>
            <a:off x="6096000" y="6345146"/>
            <a:ext cx="6096000" cy="91440"/>
          </a:xfrm>
          <a:prstGeom prst="rect">
            <a:avLst/>
          </a:prstGeom>
          <a:solidFill>
            <a:srgbClr val="FE120F"/>
          </a:solidFill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F8F9D5-7C69-9DAC-AF99-AE9D64E97C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9301" b="49477"/>
          <a:stretch/>
        </p:blipFill>
        <p:spPr>
          <a:xfrm>
            <a:off x="71419" y="6477704"/>
            <a:ext cx="384351" cy="3198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9FFDF6-2579-0E64-253C-902ED183BE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8894" t="39304" r="22816" b="38441"/>
          <a:stretch/>
        </p:blipFill>
        <p:spPr>
          <a:xfrm>
            <a:off x="455770" y="6513209"/>
            <a:ext cx="996263" cy="324661"/>
          </a:xfrm>
          <a:prstGeom prst="rect">
            <a:avLst/>
          </a:prstGeom>
        </p:spPr>
      </p:pic>
      <p:sp>
        <p:nvSpPr>
          <p:cNvPr id="8" name="AutoShape 9">
            <a:extLst>
              <a:ext uri="{FF2B5EF4-FFF2-40B4-BE49-F238E27FC236}">
                <a16:creationId xmlns:a16="http://schemas.microsoft.com/office/drawing/2014/main" id="{F42EE7B0-5039-7CEC-996B-74DA01008CED}"/>
              </a:ext>
            </a:extLst>
          </p:cNvPr>
          <p:cNvSpPr/>
          <p:nvPr userDrawn="1"/>
        </p:nvSpPr>
        <p:spPr>
          <a:xfrm>
            <a:off x="-4236" y="6345912"/>
            <a:ext cx="6096000" cy="91440"/>
          </a:xfrm>
          <a:prstGeom prst="rect">
            <a:avLst/>
          </a:prstGeom>
          <a:solidFill>
            <a:srgbClr val="85C035"/>
          </a:solidFill>
          <a:ln>
            <a:noFill/>
          </a:ln>
        </p:spPr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14F9528-2F47-7C5E-B6C6-5C6A64CAE6D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53800" y="6448497"/>
            <a:ext cx="811853" cy="40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924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utoShape 2">
            <a:extLst>
              <a:ext uri="{FF2B5EF4-FFF2-40B4-BE49-F238E27FC236}">
                <a16:creationId xmlns:a16="http://schemas.microsoft.com/office/drawing/2014/main" id="{C96520CC-514B-25DA-08C6-D3747DAAF0DC}"/>
              </a:ext>
            </a:extLst>
          </p:cNvPr>
          <p:cNvSpPr/>
          <p:nvPr userDrawn="1"/>
        </p:nvSpPr>
        <p:spPr>
          <a:xfrm>
            <a:off x="119169" y="667693"/>
            <a:ext cx="12072830" cy="5486400"/>
          </a:xfrm>
          <a:prstGeom prst="rect">
            <a:avLst/>
          </a:prstGeom>
          <a:solidFill>
            <a:srgbClr val="85C035">
              <a:alpha val="2745"/>
            </a:srgbClr>
          </a:solidFill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523041-2C49-2A74-2BC9-E45D5DAE26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9301" b="49477"/>
          <a:stretch/>
        </p:blipFill>
        <p:spPr>
          <a:xfrm>
            <a:off x="4740" y="6262053"/>
            <a:ext cx="608460" cy="5062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CA4918-DC3B-F790-3F5C-5D6DC3778C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8894" t="39304" r="22816" b="38441"/>
          <a:stretch/>
        </p:blipFill>
        <p:spPr>
          <a:xfrm>
            <a:off x="888529" y="6326161"/>
            <a:ext cx="1356903" cy="4421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BA5ACE-0A66-674E-B1B1-BEA19A50170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31027" y="6129709"/>
            <a:ext cx="1266120" cy="638638"/>
          </a:xfrm>
          <a:prstGeom prst="rect">
            <a:avLst/>
          </a:prstGeom>
        </p:spPr>
      </p:pic>
      <p:pic>
        <p:nvPicPr>
          <p:cNvPr id="2" name="Picture 1" descr="A picture containing tree, outdoor, vegetation, plant&#10;&#10;Description automatically generated">
            <a:extLst>
              <a:ext uri="{FF2B5EF4-FFF2-40B4-BE49-F238E27FC236}">
                <a16:creationId xmlns:a16="http://schemas.microsoft.com/office/drawing/2014/main" id="{87041BEA-3367-6827-E994-FC012D6D30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22607" r="49815" b="20262"/>
          <a:stretch/>
        </p:blipFill>
        <p:spPr>
          <a:xfrm>
            <a:off x="1" y="667694"/>
            <a:ext cx="241723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56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1BF6E2-44D7-24ED-A8FC-7E7A7B659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31D4F3-0427-2567-C9AC-15077AA0C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22B65-CC84-82CE-406C-6E62F4A3B4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060AD-F0EA-4A4C-BBC8-FBCC4AE9FB8E}" type="datetime1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433B7-E763-21F1-3DE4-326E7FF419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4E469A-657C-1004-9521-3D4842B83A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CA287-B858-4ED5-ACF8-AB3DA65BE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59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49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9170" y="667694"/>
            <a:ext cx="9982200" cy="5486400"/>
          </a:xfrm>
          <a:prstGeom prst="rect">
            <a:avLst/>
          </a:prstGeom>
          <a:solidFill>
            <a:srgbClr val="FDFCFC">
              <a:alpha val="2745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330829" y="667694"/>
            <a:ext cx="184118" cy="5486400"/>
          </a:xfrm>
          <a:prstGeom prst="rect">
            <a:avLst/>
          </a:prstGeom>
          <a:solidFill>
            <a:srgbClr val="85C035"/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AutoShape 9"/>
          <p:cNvSpPr/>
          <p:nvPr/>
        </p:nvSpPr>
        <p:spPr>
          <a:xfrm>
            <a:off x="11235402" y="667694"/>
            <a:ext cx="261745" cy="226881"/>
          </a:xfrm>
          <a:prstGeom prst="rect">
            <a:avLst/>
          </a:prstGeom>
          <a:solidFill>
            <a:srgbClr val="FE120F"/>
          </a:solidFill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>
            <a:off x="11235402" y="5901181"/>
            <a:ext cx="262014" cy="252913"/>
          </a:xfrm>
          <a:prstGeom prst="rect">
            <a:avLst/>
          </a:prstGeom>
          <a:solidFill>
            <a:srgbClr val="FE120F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12" name="Group 12"/>
          <p:cNvGrpSpPr/>
          <p:nvPr/>
        </p:nvGrpSpPr>
        <p:grpSpPr>
          <a:xfrm>
            <a:off x="2090631" y="1943578"/>
            <a:ext cx="6510086" cy="4177053"/>
            <a:chOff x="-8944" y="-784263"/>
            <a:chExt cx="13020171" cy="7224662"/>
          </a:xfrm>
        </p:grpSpPr>
        <p:sp>
          <p:nvSpPr>
            <p:cNvPr id="13" name="TextBox 13"/>
            <p:cNvSpPr txBox="1"/>
            <p:nvPr/>
          </p:nvSpPr>
          <p:spPr>
            <a:xfrm>
              <a:off x="-8944" y="-784263"/>
              <a:ext cx="13020171" cy="261009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 defTabSz="609630">
                <a:lnSpc>
                  <a:spcPts val="6144"/>
                </a:lnSpc>
              </a:pPr>
              <a:r>
                <a:rPr lang="it-IT" sz="4800" b="1" dirty="0">
                  <a:solidFill>
                    <a:srgbClr val="19191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IE Sustainability Datathon 2023</a:t>
              </a:r>
              <a:endParaRPr lang="en-US" sz="4800" b="1" dirty="0">
                <a:solidFill>
                  <a:srgbClr val="191919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986346" y="5916938"/>
              <a:ext cx="10611619" cy="523461"/>
            </a:xfrm>
            <a:prstGeom prst="rect">
              <a:avLst/>
            </a:prstGeom>
          </p:spPr>
          <p:txBody>
            <a:bodyPr lIns="0" tIns="0" rIns="0" bIns="0" rtlCol="0" anchor="ctr">
              <a:spAutoFit/>
            </a:bodyPr>
            <a:lstStyle/>
            <a:p>
              <a:pPr algn="ctr" defTabSz="609630">
                <a:lnSpc>
                  <a:spcPts val="2613"/>
                </a:lnSpc>
              </a:pPr>
              <a:endParaRPr lang="en-US" dirty="0">
                <a:solidFill>
                  <a:srgbClr val="191919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 rot="-5400000">
            <a:off x="-1911202" y="3286565"/>
            <a:ext cx="5486400" cy="248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defTabSz="609630">
              <a:lnSpc>
                <a:spcPts val="2072"/>
              </a:lnSpc>
            </a:pPr>
            <a:r>
              <a:rPr lang="en-US" sz="1600" b="1" spc="6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IE- SCHOOL OF SCIENCE &amp; TECHNOLOGY</a:t>
            </a: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75CAF727-6610-DD5E-168F-64CEC8494BCA}"/>
              </a:ext>
            </a:extLst>
          </p:cNvPr>
          <p:cNvSpPr txBox="1"/>
          <p:nvPr/>
        </p:nvSpPr>
        <p:spPr>
          <a:xfrm>
            <a:off x="2588276" y="5858285"/>
            <a:ext cx="5305810" cy="290913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ctr" defTabSz="609630">
              <a:lnSpc>
                <a:spcPts val="2613"/>
              </a:lnSpc>
            </a:pPr>
            <a:r>
              <a:rPr lang="en-US" sz="1200" b="1" dirty="0">
                <a:solidFill>
                  <a:srgbClr val="1919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27.10.2023</a:t>
            </a:r>
            <a:endParaRPr lang="en-US" sz="1400" b="1" dirty="0">
              <a:solidFill>
                <a:srgbClr val="19191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8E5646-9103-778A-25BE-12EFBD6D91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94" t="39304" r="22816" b="38441"/>
          <a:stretch/>
        </p:blipFill>
        <p:spPr>
          <a:xfrm>
            <a:off x="1555357" y="667694"/>
            <a:ext cx="1754976" cy="5719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75EE2E-2BF4-0BC4-05CF-ED097396CF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8150" y="4534038"/>
            <a:ext cx="2738036" cy="133391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4A0DAEE-28AE-F4E1-2142-F5DAAE7D53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058" y="5380639"/>
            <a:ext cx="695361" cy="8096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C3FFD5D-82D0-1DBA-25F8-9A1B242AE3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68428" y="687149"/>
            <a:ext cx="1754975" cy="5497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6E5653-4E6C-2A8A-F10D-13CCB148D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CA287-B858-4ED5-ACF8-AB3DA65BE2F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298A95-3E20-D74C-DF1B-2DC1F60443FF}"/>
              </a:ext>
            </a:extLst>
          </p:cNvPr>
          <p:cNvSpPr/>
          <p:nvPr/>
        </p:nvSpPr>
        <p:spPr>
          <a:xfrm>
            <a:off x="513588" y="28346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3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 and Value Proposition</a:t>
            </a:r>
            <a:r>
              <a:rPr lang="en-US" sz="3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28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Environment &amp; Society</a:t>
            </a:r>
            <a:endParaRPr lang="it-IT" sz="2800" b="1" dirty="0">
              <a:solidFill>
                <a:srgbClr val="002D8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A815C3-E56C-45AA-1AD7-5570B564E0F7}"/>
              </a:ext>
            </a:extLst>
          </p:cNvPr>
          <p:cNvSpPr/>
          <p:nvPr/>
        </p:nvSpPr>
        <p:spPr>
          <a:xfrm>
            <a:off x="1119116" y="1655515"/>
            <a:ext cx="8836418" cy="462674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s-DO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Reduced</a:t>
            </a:r>
            <a:r>
              <a:rPr lang="es-DO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DO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Environmental</a:t>
            </a:r>
            <a:r>
              <a:rPr lang="es-DO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DO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</a:t>
            </a:r>
            <a:r>
              <a:rPr lang="es-DO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(</a:t>
            </a:r>
            <a:r>
              <a:rPr lang="es-DO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r>
              <a:rPr lang="es-DO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Energy,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CO2 Emission)</a:t>
            </a:r>
            <a:endParaRPr lang="es-DO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800"/>
              </a:spcAft>
            </a:pPr>
            <a:endParaRPr lang="es-DO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Sustainable Water Circulation</a:t>
            </a:r>
          </a:p>
          <a:p>
            <a:pPr>
              <a:spcAft>
                <a:spcPts val="800"/>
              </a:spcAft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Ecosystem Conservation</a:t>
            </a:r>
          </a:p>
          <a:p>
            <a:pPr>
              <a:spcAft>
                <a:spcPts val="800"/>
              </a:spcAft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Drought Resilience and Flood Control</a:t>
            </a:r>
          </a:p>
          <a:p>
            <a:pPr>
              <a:spcAft>
                <a:spcPts val="800"/>
              </a:spcAft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Groundwater Conservation</a:t>
            </a:r>
          </a:p>
          <a:p>
            <a:pPr lvl="1">
              <a:spcAft>
                <a:spcPts val="800"/>
              </a:spcAft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50348C-C7D1-7055-5B4E-E1CFCA2DD6C6}"/>
              </a:ext>
            </a:extLst>
          </p:cNvPr>
          <p:cNvSpPr/>
          <p:nvPr/>
        </p:nvSpPr>
        <p:spPr>
          <a:xfrm>
            <a:off x="1119116" y="1293881"/>
            <a:ext cx="10545170" cy="3616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DO" sz="2000" b="1" dirty="0" err="1">
                <a:solidFill>
                  <a:srgbClr val="85C0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Environment</a:t>
            </a:r>
            <a:r>
              <a:rPr lang="es-DO" sz="2000" b="1" dirty="0">
                <a:solidFill>
                  <a:srgbClr val="85C0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s-DO" sz="2000" b="1" dirty="0" err="1">
                <a:solidFill>
                  <a:srgbClr val="85C0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Society</a:t>
            </a:r>
            <a:endParaRPr lang="en-US" b="1" dirty="0">
              <a:solidFill>
                <a:srgbClr val="85C0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3A874E8-5D9C-1730-61E6-F98AEA5BC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55" y="1244722"/>
            <a:ext cx="459953" cy="459953"/>
          </a:xfrm>
          <a:prstGeom prst="rect">
            <a:avLst/>
          </a:prstGeom>
        </p:spPr>
      </p:pic>
      <p:pic>
        <p:nvPicPr>
          <p:cNvPr id="5" name="Picture 4" descr="A picture containing tree, outdoor, vegetation, plant&#10;&#10;Description automatically generated">
            <a:extLst>
              <a:ext uri="{FF2B5EF4-FFF2-40B4-BE49-F238E27FC236}">
                <a16:creationId xmlns:a16="http://schemas.microsoft.com/office/drawing/2014/main" id="{1844A1C0-F207-DA31-44DD-4FB71CF7AD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300" r="48475"/>
          <a:stretch/>
        </p:blipFill>
        <p:spPr>
          <a:xfrm>
            <a:off x="9955534" y="1655515"/>
            <a:ext cx="1339483" cy="462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916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6931B7-8AD8-C3B2-0AF3-471D4EDE4E16}"/>
              </a:ext>
            </a:extLst>
          </p:cNvPr>
          <p:cNvSpPr/>
          <p:nvPr/>
        </p:nvSpPr>
        <p:spPr>
          <a:xfrm>
            <a:off x="4042210" y="860000"/>
            <a:ext cx="5614257" cy="3616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DO" sz="5400" b="1" dirty="0">
                <a:solidFill>
                  <a:srgbClr val="85C0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Q&amp;A</a:t>
            </a:r>
            <a:endParaRPr lang="en-US" sz="4800" b="1" dirty="0">
              <a:solidFill>
                <a:srgbClr val="85C0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2E09EDC-97F3-2476-8CBC-56E23D88792C}"/>
              </a:ext>
            </a:extLst>
          </p:cNvPr>
          <p:cNvSpPr/>
          <p:nvPr/>
        </p:nvSpPr>
        <p:spPr>
          <a:xfrm>
            <a:off x="9169972" y="1447441"/>
            <a:ext cx="1797627" cy="222054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609358-5D33-0389-7B8F-1207D74337DE}"/>
              </a:ext>
            </a:extLst>
          </p:cNvPr>
          <p:cNvSpPr/>
          <p:nvPr/>
        </p:nvSpPr>
        <p:spPr>
          <a:xfrm>
            <a:off x="4360381" y="4715847"/>
            <a:ext cx="1421819" cy="3616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DO" sz="1400" dirty="0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Paola Aybar</a:t>
            </a:r>
            <a:endParaRPr lang="en-US" sz="1200" dirty="0">
              <a:solidFill>
                <a:srgbClr val="1D4B9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5540E7-ED53-47FE-D055-BE1A0B218866}"/>
              </a:ext>
            </a:extLst>
          </p:cNvPr>
          <p:cNvSpPr/>
          <p:nvPr/>
        </p:nvSpPr>
        <p:spPr>
          <a:xfrm>
            <a:off x="4291443" y="2427299"/>
            <a:ext cx="1652153" cy="3616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DO" sz="1400" dirty="0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Federico Álvarez-Labrador</a:t>
            </a:r>
            <a:endParaRPr lang="en-US" sz="1200" dirty="0">
              <a:solidFill>
                <a:srgbClr val="1D4B9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3F8520-54D1-AE0D-A5C2-E270764387A6}"/>
              </a:ext>
            </a:extLst>
          </p:cNvPr>
          <p:cNvSpPr/>
          <p:nvPr/>
        </p:nvSpPr>
        <p:spPr>
          <a:xfrm>
            <a:off x="7748153" y="2324799"/>
            <a:ext cx="1421819" cy="3616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DO" sz="1400" dirty="0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Denisa </a:t>
            </a:r>
            <a:r>
              <a:rPr lang="es-DO" sz="1400" dirty="0" err="1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Cekrezi</a:t>
            </a:r>
            <a:endParaRPr lang="es-DO" sz="1400" dirty="0">
              <a:solidFill>
                <a:srgbClr val="1D4B9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solidFill>
                <a:srgbClr val="1D4B9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BCBFA5-21D8-283C-8FAB-50888E69B137}"/>
              </a:ext>
            </a:extLst>
          </p:cNvPr>
          <p:cNvSpPr/>
          <p:nvPr/>
        </p:nvSpPr>
        <p:spPr>
          <a:xfrm>
            <a:off x="7800109" y="4817208"/>
            <a:ext cx="1977736" cy="3616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DO" sz="1400" dirty="0" err="1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Kateryna</a:t>
            </a:r>
            <a:r>
              <a:rPr lang="es-DO" sz="1400" dirty="0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DO" sz="1400" dirty="0" err="1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Rovinska</a:t>
            </a:r>
            <a:r>
              <a:rPr lang="es-DO" sz="1400" dirty="0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US" sz="1200" dirty="0">
              <a:solidFill>
                <a:srgbClr val="1D4B9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5E6BCE-20E3-AF99-451C-94D9E25F97D1}"/>
              </a:ext>
            </a:extLst>
          </p:cNvPr>
          <p:cNvSpPr/>
          <p:nvPr/>
        </p:nvSpPr>
        <p:spPr>
          <a:xfrm>
            <a:off x="10967599" y="2376894"/>
            <a:ext cx="1421819" cy="3616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DO" sz="1400" dirty="0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 </a:t>
            </a:r>
          </a:p>
          <a:p>
            <a:r>
              <a:rPr lang="es-DO" sz="1400" dirty="0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van Balen </a:t>
            </a:r>
          </a:p>
          <a:p>
            <a:endParaRPr lang="en-US" sz="1200" dirty="0">
              <a:solidFill>
                <a:srgbClr val="1D4B9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0" name="Picture 6" descr="A person in a suit with his arms crossed&#10;&#10;Description automatically generated">
            <a:extLst>
              <a:ext uri="{FF2B5EF4-FFF2-40B4-BE49-F238E27FC236}">
                <a16:creationId xmlns:a16="http://schemas.microsoft.com/office/drawing/2014/main" id="{A9AD65F3-2811-57D5-1420-9204D495AF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46" t="26422" r="33829" b="18578"/>
          <a:stretch/>
        </p:blipFill>
        <p:spPr bwMode="auto">
          <a:xfrm rot="5400000">
            <a:off x="2327216" y="1603655"/>
            <a:ext cx="2220546" cy="1845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 person with long curly hair smiling&#10;&#10;Description automatically generated">
            <a:extLst>
              <a:ext uri="{FF2B5EF4-FFF2-40B4-BE49-F238E27FC236}">
                <a16:creationId xmlns:a16="http://schemas.microsoft.com/office/drawing/2014/main" id="{76BC7D7E-8196-0F19-CB3B-54FCBA50AD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9" t="16789" r="28502" b="7951"/>
          <a:stretch/>
        </p:blipFill>
        <p:spPr bwMode="auto">
          <a:xfrm rot="16200000">
            <a:off x="5731810" y="1592136"/>
            <a:ext cx="2221200" cy="186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 person with her arms crossed&#10;&#10;Description automatically generated">
            <a:extLst>
              <a:ext uri="{FF2B5EF4-FFF2-40B4-BE49-F238E27FC236}">
                <a16:creationId xmlns:a16="http://schemas.microsoft.com/office/drawing/2014/main" id="{6DC52DC6-44E4-52EE-4D7A-C080D305613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0" t="6723" b="9066"/>
          <a:stretch/>
        </p:blipFill>
        <p:spPr>
          <a:xfrm>
            <a:off x="5920493" y="3799962"/>
            <a:ext cx="1869477" cy="2361848"/>
          </a:xfrm>
          <a:prstGeom prst="rect">
            <a:avLst/>
          </a:prstGeom>
        </p:spPr>
      </p:pic>
      <p:pic>
        <p:nvPicPr>
          <p:cNvPr id="1026" name="Picture 2" descr="profile image">
            <a:extLst>
              <a:ext uri="{FF2B5EF4-FFF2-40B4-BE49-F238E27FC236}">
                <a16:creationId xmlns:a16="http://schemas.microsoft.com/office/drawing/2014/main" id="{BFA57137-95A4-4F0D-F6DB-117E7D268B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0" t="3609" r="10856"/>
          <a:stretch/>
        </p:blipFill>
        <p:spPr bwMode="auto">
          <a:xfrm>
            <a:off x="2514597" y="3799961"/>
            <a:ext cx="1875067" cy="2361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666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F1C89F6-3213-2A09-20CE-5890395FCB16}"/>
              </a:ext>
            </a:extLst>
          </p:cNvPr>
          <p:cNvSpPr/>
          <p:nvPr/>
        </p:nvSpPr>
        <p:spPr>
          <a:xfrm>
            <a:off x="513588" y="28346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 err="1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Acciona</a:t>
            </a:r>
            <a:endParaRPr lang="it-IT" sz="3600" b="1" dirty="0">
              <a:solidFill>
                <a:srgbClr val="002D8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1149C4-7527-A7B7-6528-E2854ED570F5}"/>
              </a:ext>
            </a:extLst>
          </p:cNvPr>
          <p:cNvSpPr/>
          <p:nvPr/>
        </p:nvSpPr>
        <p:spPr>
          <a:xfrm>
            <a:off x="3084985" y="2134687"/>
            <a:ext cx="6222788" cy="30600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marL="285750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Spanish multinational conglomerate</a:t>
            </a:r>
          </a:p>
          <a:p>
            <a:pPr marL="285750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it-IT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Dedicated to the development and management of infrastructure </a:t>
            </a:r>
          </a:p>
          <a:p>
            <a:pPr marL="285750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it-IT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Water Solutions </a:t>
            </a:r>
          </a:p>
          <a:p>
            <a:pPr marL="285750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more than 40 countries</a:t>
            </a:r>
          </a:p>
          <a:p>
            <a:pPr>
              <a:spcAft>
                <a:spcPts val="1200"/>
              </a:spcAft>
              <a:buClr>
                <a:srgbClr val="002D85"/>
              </a:buClr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00D22D6-86EF-70CE-447D-B5C7B161E614}"/>
              </a:ext>
            </a:extLst>
          </p:cNvPr>
          <p:cNvCxnSpPr>
            <a:cxnSpLocks/>
          </p:cNvCxnSpPr>
          <p:nvPr/>
        </p:nvCxnSpPr>
        <p:spPr>
          <a:xfrm>
            <a:off x="2929294" y="1565908"/>
            <a:ext cx="0" cy="4374426"/>
          </a:xfrm>
          <a:prstGeom prst="line">
            <a:avLst/>
          </a:prstGeom>
          <a:ln w="19050">
            <a:solidFill>
              <a:srgbClr val="002D8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73F5-EC33-0817-BFDF-07D70F2CE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63316"/>
            <a:ext cx="2743200" cy="365125"/>
          </a:xfrm>
        </p:spPr>
        <p:txBody>
          <a:bodyPr/>
          <a:lstStyle/>
          <a:p>
            <a:fld id="{EE7CA287-B858-4ED5-ACF8-AB3DA65BE2FC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EFB758-7420-6001-06F7-792261AF0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72" y="2946110"/>
            <a:ext cx="2414169" cy="1176133"/>
          </a:xfrm>
          <a:prstGeom prst="rect">
            <a:avLst/>
          </a:prstGeom>
        </p:spPr>
      </p:pic>
      <p:pic>
        <p:nvPicPr>
          <p:cNvPr id="20" name="Imagen 3" descr="Imagen que contiene objeto, interior, avión, grande&#10;&#10;Descripción generada automáticamente">
            <a:extLst>
              <a:ext uri="{FF2B5EF4-FFF2-40B4-BE49-F238E27FC236}">
                <a16:creationId xmlns:a16="http://schemas.microsoft.com/office/drawing/2014/main" id="{184562E4-9F12-7828-E5A2-F2ABF4F0F0C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67150" y="1765111"/>
            <a:ext cx="3256908" cy="366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360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F1C89F6-3213-2A09-20CE-5890395FCB16}"/>
              </a:ext>
            </a:extLst>
          </p:cNvPr>
          <p:cNvSpPr/>
          <p:nvPr/>
        </p:nvSpPr>
        <p:spPr>
          <a:xfrm>
            <a:off x="513588" y="28346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86498C-D55E-71E4-2912-99C61CBEA536}"/>
              </a:ext>
            </a:extLst>
          </p:cNvPr>
          <p:cNvSpPr/>
          <p:nvPr/>
        </p:nvSpPr>
        <p:spPr>
          <a:xfrm>
            <a:off x="513588" y="71018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2000" dirty="0">
                <a:solidFill>
                  <a:srgbClr val="C6DFF5"/>
                </a:solidFill>
                <a:latin typeface="Impact" panose="020B0806030902050204" pitchFamily="34" charset="0"/>
              </a:rPr>
              <a:t> </a:t>
            </a:r>
            <a:endParaRPr lang="en-US" sz="2000" dirty="0">
              <a:solidFill>
                <a:srgbClr val="C6DFF5"/>
              </a:solidFill>
              <a:latin typeface="Impact" panose="020B080603090205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BCF8E6-BB31-5160-9C80-A35B5D57BBE0}"/>
              </a:ext>
            </a:extLst>
          </p:cNvPr>
          <p:cNvSpPr/>
          <p:nvPr/>
        </p:nvSpPr>
        <p:spPr>
          <a:xfrm>
            <a:off x="704850" y="1348942"/>
            <a:ext cx="10807407" cy="3463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/>
          <a:lstStyle/>
          <a:p>
            <a:pPr algn="ctr"/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 a predictive model to estimate water consumption by sector in the city of </a:t>
            </a:r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Villarrubia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the ensuing 7-day period</a:t>
            </a:r>
          </a:p>
          <a:p>
            <a:pPr algn="ctr"/>
            <a:endParaRPr lang="en-US" b="1" dirty="0">
              <a:solidFill>
                <a:schemeClr val="bg1"/>
              </a:solidFill>
              <a:highlight>
                <a:srgbClr val="002D85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highlight>
                  <a:srgbClr val="85C035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b="1" dirty="0" err="1">
                <a:solidFill>
                  <a:schemeClr val="bg1"/>
                </a:solidFill>
                <a:highlight>
                  <a:srgbClr val="85C035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achive</a:t>
            </a:r>
            <a:r>
              <a:rPr lang="en-US" b="1" dirty="0">
                <a:solidFill>
                  <a:schemeClr val="bg1"/>
                </a:solidFill>
                <a:highlight>
                  <a:srgbClr val="85C035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the following key outcomes:</a:t>
            </a:r>
          </a:p>
          <a:p>
            <a:pPr algn="ctr"/>
            <a:endParaRPr lang="en-US" sz="1400" b="1" dirty="0">
              <a:solidFill>
                <a:schemeClr val="bg1"/>
              </a:solidFill>
              <a:highlight>
                <a:srgbClr val="002D85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B461A3F-2AA7-3118-8A61-0728469D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63316"/>
            <a:ext cx="2743200" cy="365125"/>
          </a:xfrm>
        </p:spPr>
        <p:txBody>
          <a:bodyPr/>
          <a:lstStyle/>
          <a:p>
            <a:fld id="{EE7CA287-B858-4ED5-ACF8-AB3DA65BE2F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E4B2E3B-7BFA-353A-02E5-F1DF3975AEAB}"/>
              </a:ext>
            </a:extLst>
          </p:cNvPr>
          <p:cNvSpPr/>
          <p:nvPr/>
        </p:nvSpPr>
        <p:spPr>
          <a:xfrm>
            <a:off x="709361" y="2936414"/>
            <a:ext cx="10682536" cy="442124"/>
          </a:xfrm>
          <a:prstGeom prst="roundRect">
            <a:avLst/>
          </a:prstGeom>
          <a:solidFill>
            <a:srgbClr val="002D85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spcBef>
                <a:spcPts val="600"/>
              </a:spcBef>
              <a:spcAft>
                <a:spcPts val="3600"/>
              </a:spcAft>
              <a:buClr>
                <a:srgbClr val="002D85"/>
              </a:buClr>
            </a:pPr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Ensure consistent and reliable water service provision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D52F02F-D61B-BC2A-98FF-7F831B2AAAA8}"/>
              </a:ext>
            </a:extLst>
          </p:cNvPr>
          <p:cNvSpPr/>
          <p:nvPr/>
        </p:nvSpPr>
        <p:spPr>
          <a:xfrm>
            <a:off x="565360" y="3017230"/>
            <a:ext cx="288000" cy="288000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51F3587-7219-5751-C234-43092F278BD6}"/>
              </a:ext>
            </a:extLst>
          </p:cNvPr>
          <p:cNvGrpSpPr/>
          <p:nvPr/>
        </p:nvGrpSpPr>
        <p:grpSpPr>
          <a:xfrm>
            <a:off x="565360" y="3534852"/>
            <a:ext cx="10826537" cy="442124"/>
            <a:chOff x="578595" y="2827233"/>
            <a:chExt cx="10826537" cy="44212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D720F7D2-847F-6151-038D-6CF2EDC41060}"/>
                </a:ext>
              </a:extLst>
            </p:cNvPr>
            <p:cNvSpPr/>
            <p:nvPr/>
          </p:nvSpPr>
          <p:spPr>
            <a:xfrm>
              <a:off x="722596" y="2827233"/>
              <a:ext cx="10682536" cy="442124"/>
            </a:xfrm>
            <a:prstGeom prst="roundRect">
              <a:avLst/>
            </a:prstGeom>
            <a:solidFill>
              <a:srgbClr val="002D85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/>
            <a:p>
              <a:pPr algn="ctr">
                <a:spcBef>
                  <a:spcPts val="600"/>
                </a:spcBef>
                <a:spcAft>
                  <a:spcPts val="3600"/>
                </a:spcAft>
                <a:buClr>
                  <a:srgbClr val="002D85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Preventing disruptions and anticipating potential anomalies</a:t>
              </a:r>
              <a:endPara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CF845D42-9C06-0AAC-05D4-0DCE84756E07}"/>
                </a:ext>
              </a:extLst>
            </p:cNvPr>
            <p:cNvSpPr/>
            <p:nvPr/>
          </p:nvSpPr>
          <p:spPr>
            <a:xfrm>
              <a:off x="578595" y="2908049"/>
              <a:ext cx="288000" cy="288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2E1B5FE-CDB1-3C28-BEF8-EEEE063B8C49}"/>
              </a:ext>
            </a:extLst>
          </p:cNvPr>
          <p:cNvGrpSpPr/>
          <p:nvPr/>
        </p:nvGrpSpPr>
        <p:grpSpPr>
          <a:xfrm>
            <a:off x="565360" y="4133290"/>
            <a:ext cx="10826537" cy="442124"/>
            <a:chOff x="578595" y="2827233"/>
            <a:chExt cx="10826537" cy="442124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1FD6C7A1-76CA-674D-3EB2-F95E38D1D1B9}"/>
                </a:ext>
              </a:extLst>
            </p:cNvPr>
            <p:cNvSpPr/>
            <p:nvPr/>
          </p:nvSpPr>
          <p:spPr>
            <a:xfrm>
              <a:off x="722596" y="2827233"/>
              <a:ext cx="10682536" cy="442124"/>
            </a:xfrm>
            <a:prstGeom prst="roundRect">
              <a:avLst/>
            </a:prstGeom>
            <a:solidFill>
              <a:srgbClr val="002D85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/>
            <a:p>
              <a:pPr algn="ctr">
                <a:spcBef>
                  <a:spcPts val="600"/>
                </a:spcBef>
                <a:spcAft>
                  <a:spcPts val="3600"/>
                </a:spcAft>
                <a:buClr>
                  <a:srgbClr val="002D85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Optimize resource allocation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DBBE5DD-912A-DF2D-9D81-622074C30DB1}"/>
                </a:ext>
              </a:extLst>
            </p:cNvPr>
            <p:cNvSpPr/>
            <p:nvPr/>
          </p:nvSpPr>
          <p:spPr>
            <a:xfrm>
              <a:off x="578595" y="2908049"/>
              <a:ext cx="288000" cy="288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8131553-41F0-7BB7-F122-A7A27985637F}"/>
              </a:ext>
            </a:extLst>
          </p:cNvPr>
          <p:cNvGrpSpPr/>
          <p:nvPr/>
        </p:nvGrpSpPr>
        <p:grpSpPr>
          <a:xfrm>
            <a:off x="565360" y="4731728"/>
            <a:ext cx="10826537" cy="442124"/>
            <a:chOff x="578595" y="2827233"/>
            <a:chExt cx="10826537" cy="442124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AC1E6A3F-BE1C-C3D8-7626-1191C16C0B50}"/>
                </a:ext>
              </a:extLst>
            </p:cNvPr>
            <p:cNvSpPr/>
            <p:nvPr/>
          </p:nvSpPr>
          <p:spPr>
            <a:xfrm>
              <a:off x="722596" y="2827233"/>
              <a:ext cx="10682536" cy="442124"/>
            </a:xfrm>
            <a:prstGeom prst="roundRect">
              <a:avLst/>
            </a:prstGeom>
            <a:solidFill>
              <a:srgbClr val="002D85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/>
            <a:p>
              <a:pPr algn="ctr">
                <a:spcBef>
                  <a:spcPts val="600"/>
                </a:spcBef>
                <a:spcAft>
                  <a:spcPts val="3600"/>
                </a:spcAft>
                <a:buClr>
                  <a:srgbClr val="002D85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Minimization environmental impact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349549B-788F-0E22-6151-7054DAEB80B5}"/>
                </a:ext>
              </a:extLst>
            </p:cNvPr>
            <p:cNvSpPr/>
            <p:nvPr/>
          </p:nvSpPr>
          <p:spPr>
            <a:xfrm>
              <a:off x="578595" y="2908049"/>
              <a:ext cx="288000" cy="288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8332032-2044-FFE7-0036-3EC130B7D300}"/>
              </a:ext>
            </a:extLst>
          </p:cNvPr>
          <p:cNvGrpSpPr/>
          <p:nvPr/>
        </p:nvGrpSpPr>
        <p:grpSpPr>
          <a:xfrm>
            <a:off x="565360" y="5335407"/>
            <a:ext cx="10826537" cy="442124"/>
            <a:chOff x="578595" y="2827233"/>
            <a:chExt cx="10826537" cy="44212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24945E5F-14C8-7ADE-B490-CE02B0DDECD2}"/>
                </a:ext>
              </a:extLst>
            </p:cNvPr>
            <p:cNvSpPr/>
            <p:nvPr/>
          </p:nvSpPr>
          <p:spPr>
            <a:xfrm>
              <a:off x="722596" y="2827233"/>
              <a:ext cx="10682536" cy="442124"/>
            </a:xfrm>
            <a:prstGeom prst="roundRect">
              <a:avLst/>
            </a:prstGeom>
            <a:solidFill>
              <a:srgbClr val="002D85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/>
            <a:p>
              <a:pPr algn="ctr">
                <a:spcBef>
                  <a:spcPts val="600"/>
                </a:spcBef>
                <a:spcAft>
                  <a:spcPts val="3600"/>
                </a:spcAft>
                <a:buClr>
                  <a:srgbClr val="002D85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Equitable access to water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E185E21-26A8-FACB-DAB1-BE13E7115C6D}"/>
                </a:ext>
              </a:extLst>
            </p:cNvPr>
            <p:cNvSpPr/>
            <p:nvPr/>
          </p:nvSpPr>
          <p:spPr>
            <a:xfrm>
              <a:off x="578595" y="2908049"/>
              <a:ext cx="288000" cy="288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5816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0C91DD-5047-9ABE-03BD-8AFABF936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CA287-B858-4ED5-ACF8-AB3DA65BE2F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8F00EE-B0EB-9552-599B-D6FAB8CB9E7C}"/>
              </a:ext>
            </a:extLst>
          </p:cNvPr>
          <p:cNvSpPr txBox="1"/>
          <p:nvPr/>
        </p:nvSpPr>
        <p:spPr>
          <a:xfrm>
            <a:off x="6318135" y="1743801"/>
            <a:ext cx="5910931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buClr>
                <a:srgbClr val="002D85"/>
              </a:buClr>
            </a:pPr>
            <a:endParaRPr lang="en-GB" sz="1800" b="1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en-GB" sz="1800" b="1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Villarrubia</a:t>
            </a:r>
            <a:r>
              <a:rPr lang="en-GB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de </a:t>
            </a:r>
            <a:r>
              <a:rPr lang="en-GB" sz="1800" b="1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los</a:t>
            </a:r>
            <a:r>
              <a:rPr lang="en-GB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Ojos</a:t>
            </a:r>
            <a:r>
              <a:rPr lang="en-GB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en-GB" sz="1800" dirty="0">
                <a:effectLst/>
                <a:highlight>
                  <a:srgbClr val="FFFFFF"/>
                </a:highlight>
                <a:latin typeface="Arial" panose="020B0604020202020204" pitchFamily="34" charset="0"/>
                <a:ea typeface="Arial" panose="020B0604020202020204" pitchFamily="34" charset="0"/>
              </a:rPr>
              <a:t>Spain, province of Ciudad Real, Castilla–La Mancha </a:t>
            </a:r>
          </a:p>
          <a:p>
            <a:pPr marL="742950" lvl="1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en-GB" dirty="0">
                <a:effectLst/>
                <a:highlight>
                  <a:srgbClr val="FFFFFF"/>
                </a:highlight>
                <a:latin typeface="Arial" panose="020B0604020202020204" pitchFamily="34" charset="0"/>
                <a:ea typeface="Arial" panose="020B0604020202020204" pitchFamily="34" charset="0"/>
              </a:rPr>
              <a:t>Population </a:t>
            </a:r>
            <a:r>
              <a:rPr lang="en-GB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9.667 </a:t>
            </a:r>
          </a:p>
          <a:p>
            <a:pPr marL="742950" lvl="1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en-GB" dirty="0">
                <a:highlight>
                  <a:srgbClr val="FFFFFF"/>
                </a:highlight>
                <a:latin typeface="Arial" panose="020B0604020202020204" pitchFamily="34" charset="0"/>
                <a:ea typeface="Arial" panose="020B0604020202020204" pitchFamily="34" charset="0"/>
              </a:rPr>
              <a:t>T</a:t>
            </a:r>
            <a:r>
              <a:rPr lang="en-GB" dirty="0">
                <a:effectLst/>
                <a:highlight>
                  <a:srgbClr val="FFFFFF"/>
                </a:highlight>
                <a:latin typeface="Arial" panose="020B0604020202020204" pitchFamily="34" charset="0"/>
                <a:ea typeface="Arial" panose="020B0604020202020204" pitchFamily="34" charset="0"/>
              </a:rPr>
              <a:t>otal area of 281,86 km²</a:t>
            </a:r>
          </a:p>
          <a:p>
            <a:pPr marL="285750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r>
              <a:rPr lang="en-GB" dirty="0" err="1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Acciona</a:t>
            </a:r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- Contract since 2014 </a:t>
            </a:r>
            <a:endParaRPr lang="it-IT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92F89C-5DA4-AB7B-7151-192FCF77C137}"/>
              </a:ext>
            </a:extLst>
          </p:cNvPr>
          <p:cNvSpPr txBox="1"/>
          <p:nvPr/>
        </p:nvSpPr>
        <p:spPr>
          <a:xfrm>
            <a:off x="10296756" y="5178223"/>
            <a:ext cx="1895244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buClr>
                <a:srgbClr val="002D85"/>
              </a:buClr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8 Sectors</a:t>
            </a:r>
          </a:p>
          <a:p>
            <a:pPr marL="285750" indent="-285750">
              <a:spcAft>
                <a:spcPts val="1200"/>
              </a:spcAft>
              <a:buClr>
                <a:srgbClr val="002D85"/>
              </a:buClr>
              <a:buFont typeface="Wingdings" panose="05000000000000000000" pitchFamily="2" charset="2"/>
              <a:buChar char="§"/>
            </a:pPr>
            <a:endParaRPr lang="en-US" dirty="0">
              <a:solidFill>
                <a:srgbClr val="002D8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143C66B-3BB0-B77F-AFB3-AD7DCEA86516}"/>
              </a:ext>
            </a:extLst>
          </p:cNvPr>
          <p:cNvCxnSpPr>
            <a:cxnSpLocks/>
          </p:cNvCxnSpPr>
          <p:nvPr/>
        </p:nvCxnSpPr>
        <p:spPr>
          <a:xfrm>
            <a:off x="6110614" y="2056263"/>
            <a:ext cx="0" cy="4211619"/>
          </a:xfrm>
          <a:prstGeom prst="line">
            <a:avLst/>
          </a:prstGeom>
          <a:ln w="19050">
            <a:solidFill>
              <a:srgbClr val="002D8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DE3D1ED8-27AA-12C3-E374-B262F50B9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396" y="1215423"/>
            <a:ext cx="675216" cy="675216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53A8F0F-71A5-C190-EFEA-5326185E70A3}"/>
              </a:ext>
            </a:extLst>
          </p:cNvPr>
          <p:cNvSpPr/>
          <p:nvPr/>
        </p:nvSpPr>
        <p:spPr>
          <a:xfrm>
            <a:off x="387624" y="2288046"/>
            <a:ext cx="5837291" cy="34508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marL="342900" indent="-342900">
              <a:spcAft>
                <a:spcPts val="1200"/>
              </a:spcAft>
              <a:buClr>
                <a:srgbClr val="002D85"/>
              </a:buClr>
              <a:buFont typeface="+mj-lt"/>
              <a:buAutoNum type="arabicPeriod"/>
            </a:pPr>
            <a:r>
              <a:rPr lang="it-IT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Caudales:</a:t>
            </a:r>
            <a:r>
              <a:rPr lang="it-IT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Water consumption </a:t>
            </a:r>
          </a:p>
          <a:p>
            <a:pPr marL="342900" indent="-342900">
              <a:spcAft>
                <a:spcPts val="1200"/>
              </a:spcAft>
              <a:buClr>
                <a:srgbClr val="002D85"/>
              </a:buClr>
              <a:buFont typeface="+mj-lt"/>
              <a:buAutoNum type="arabicPeriod"/>
            </a:pPr>
            <a:r>
              <a:rPr lang="it-IT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Gis:</a:t>
            </a:r>
            <a:r>
              <a:rPr lang="it-IT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Hierarchical &amp; locational water supply grid</a:t>
            </a:r>
          </a:p>
          <a:p>
            <a:pPr marL="342900" indent="-342900">
              <a:spcAft>
                <a:spcPts val="1200"/>
              </a:spcAft>
              <a:buClr>
                <a:srgbClr val="002D85"/>
              </a:buClr>
              <a:buFont typeface="+mj-lt"/>
              <a:buAutoNum type="arabicPeriod"/>
            </a:pPr>
            <a:r>
              <a:rPr lang="it-IT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Abonado:</a:t>
            </a:r>
            <a:r>
              <a:rPr lang="it-IT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Provision of service</a:t>
            </a:r>
          </a:p>
          <a:p>
            <a:pPr marL="342900" indent="-342900">
              <a:spcAft>
                <a:spcPts val="1200"/>
              </a:spcAft>
              <a:buClr>
                <a:srgbClr val="002D85"/>
              </a:buClr>
              <a:buFont typeface="+mj-lt"/>
              <a:buAutoNum type="arabicPeriod"/>
            </a:pPr>
            <a:r>
              <a:rPr lang="it-IT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Cliente: </a:t>
            </a:r>
            <a:r>
              <a:rPr lang="it-IT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 information</a:t>
            </a:r>
          </a:p>
          <a:p>
            <a:pPr marL="342900" indent="-342900">
              <a:spcAft>
                <a:spcPts val="1200"/>
              </a:spcAft>
              <a:buClr>
                <a:srgbClr val="002D85"/>
              </a:buClr>
              <a:buFont typeface="+mj-lt"/>
              <a:buAutoNum type="arabicPeriod"/>
            </a:pPr>
            <a:r>
              <a:rPr lang="it-IT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Contador:</a:t>
            </a:r>
            <a:r>
              <a:rPr lang="it-IT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Meter and its manufacturer</a:t>
            </a:r>
          </a:p>
          <a:p>
            <a:pPr marL="342900" indent="-342900">
              <a:spcAft>
                <a:spcPts val="1200"/>
              </a:spcAft>
              <a:buClr>
                <a:srgbClr val="002D85"/>
              </a:buClr>
              <a:buFont typeface="+mj-lt"/>
              <a:buAutoNum type="arabicPeriod"/>
            </a:pPr>
            <a:r>
              <a:rPr lang="it-IT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Clima: </a:t>
            </a:r>
            <a:r>
              <a:rPr lang="it-IT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weather conditions</a:t>
            </a:r>
          </a:p>
          <a:p>
            <a:pPr algn="ctr">
              <a:spcAft>
                <a:spcPts val="1200"/>
              </a:spcAft>
              <a:buClr>
                <a:srgbClr val="002D85"/>
              </a:buClr>
            </a:pPr>
            <a:endParaRPr lang="it-IT" sz="12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1200"/>
              </a:spcAft>
              <a:buClr>
                <a:srgbClr val="002D85"/>
              </a:buClr>
            </a:pPr>
            <a:r>
              <a:rPr lang="it-IT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(Time Period- August 2018 to December 2022)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Aft>
                <a:spcPts val="1200"/>
              </a:spcAft>
              <a:buClr>
                <a:srgbClr val="002D85"/>
              </a:buClr>
              <a:buFont typeface="+mj-lt"/>
              <a:buAutoNum type="arabicPeriod"/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A63CCD9-B1BD-D90C-6B87-F86C5725EFA3}"/>
              </a:ext>
            </a:extLst>
          </p:cNvPr>
          <p:cNvSpPr txBox="1"/>
          <p:nvPr/>
        </p:nvSpPr>
        <p:spPr>
          <a:xfrm>
            <a:off x="964440" y="1394103"/>
            <a:ext cx="5659271" cy="531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400"/>
              </a:spcAft>
              <a:buClr>
                <a:srgbClr val="5B9BD5"/>
              </a:buClr>
            </a:pPr>
            <a:r>
              <a:rPr lang="it-IT" sz="2800" b="1" dirty="0">
                <a:solidFill>
                  <a:srgbClr val="8CCAF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Datasets</a:t>
            </a:r>
            <a:endParaRPr lang="en-US" sz="2800" b="1" dirty="0">
              <a:solidFill>
                <a:srgbClr val="8CCAF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2CF15FB-FC88-CFC0-79CA-2C1DC2E28A5F}"/>
              </a:ext>
            </a:extLst>
          </p:cNvPr>
          <p:cNvSpPr txBox="1"/>
          <p:nvPr/>
        </p:nvSpPr>
        <p:spPr>
          <a:xfrm>
            <a:off x="6779169" y="1425017"/>
            <a:ext cx="3718778" cy="531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400"/>
              </a:spcAft>
              <a:buClr>
                <a:srgbClr val="5B9BD5"/>
              </a:buClr>
            </a:pPr>
            <a:r>
              <a:rPr lang="it-IT" sz="2800" b="1" dirty="0">
                <a:solidFill>
                  <a:srgbClr val="85C0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Villarrubia</a:t>
            </a:r>
            <a:endParaRPr lang="en-US" sz="2800" b="1" dirty="0">
              <a:solidFill>
                <a:srgbClr val="85C0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09488663-FDF2-EADB-C190-E3DDD96A9796}"/>
              </a:ext>
            </a:extLst>
          </p:cNvPr>
          <p:cNvSpPr/>
          <p:nvPr/>
        </p:nvSpPr>
        <p:spPr>
          <a:xfrm>
            <a:off x="10020275" y="5253637"/>
            <a:ext cx="283786" cy="228214"/>
          </a:xfrm>
          <a:prstGeom prst="rightArrow">
            <a:avLst/>
          </a:prstGeom>
          <a:solidFill>
            <a:srgbClr val="85C0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F4F17A1-13A3-7372-F8B3-B5052201D6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963" y="1221957"/>
            <a:ext cx="676800" cy="6768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0EE222C0-D555-884A-13DC-544C234B4CD5}"/>
              </a:ext>
            </a:extLst>
          </p:cNvPr>
          <p:cNvSpPr/>
          <p:nvPr/>
        </p:nvSpPr>
        <p:spPr>
          <a:xfrm>
            <a:off x="513588" y="28346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Provided</a:t>
            </a:r>
          </a:p>
        </p:txBody>
      </p:sp>
      <p:pic>
        <p:nvPicPr>
          <p:cNvPr id="2" name="Imagen 16">
            <a:extLst>
              <a:ext uri="{FF2B5EF4-FFF2-40B4-BE49-F238E27FC236}">
                <a16:creationId xmlns:a16="http://schemas.microsoft.com/office/drawing/2014/main" id="{E8992064-77ED-FE8A-1C99-E864C062B8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1918" y="4300501"/>
            <a:ext cx="2091546" cy="190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12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DAB6DD8E-1E62-CECF-B122-9A0935171714}"/>
              </a:ext>
            </a:extLst>
          </p:cNvPr>
          <p:cNvSpPr/>
          <p:nvPr/>
        </p:nvSpPr>
        <p:spPr>
          <a:xfrm>
            <a:off x="-63690" y="1546737"/>
            <a:ext cx="12247069" cy="48176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1C89F6-3213-2A09-20CE-5890395FCB16}"/>
              </a:ext>
            </a:extLst>
          </p:cNvPr>
          <p:cNvSpPr/>
          <p:nvPr/>
        </p:nvSpPr>
        <p:spPr>
          <a:xfrm>
            <a:off x="513588" y="28346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Solution – Insights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86498C-D55E-71E4-2912-99C61CBEA536}"/>
              </a:ext>
            </a:extLst>
          </p:cNvPr>
          <p:cNvSpPr/>
          <p:nvPr/>
        </p:nvSpPr>
        <p:spPr>
          <a:xfrm>
            <a:off x="513588" y="71018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2000" dirty="0">
                <a:solidFill>
                  <a:srgbClr val="C6DFF5"/>
                </a:solidFill>
                <a:latin typeface="Impact" panose="020B0806030902050204" pitchFamily="34" charset="0"/>
              </a:rPr>
              <a:t> </a:t>
            </a:r>
            <a:endParaRPr lang="en-US" sz="2000" dirty="0">
              <a:solidFill>
                <a:srgbClr val="C6DFF5"/>
              </a:solidFill>
              <a:latin typeface="Impact" panose="020B0806030902050204" pitchFamily="34" charset="0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B461A3F-2AA7-3118-8A61-0728469D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63316"/>
            <a:ext cx="2743200" cy="365125"/>
          </a:xfrm>
        </p:spPr>
        <p:txBody>
          <a:bodyPr/>
          <a:lstStyle/>
          <a:p>
            <a:fld id="{EE7CA287-B858-4ED5-ACF8-AB3DA65BE2F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503F77-264B-E9D6-D287-1198FBEECFC6}"/>
              </a:ext>
            </a:extLst>
          </p:cNvPr>
          <p:cNvSpPr/>
          <p:nvPr/>
        </p:nvSpPr>
        <p:spPr>
          <a:xfrm>
            <a:off x="692296" y="1120017"/>
            <a:ext cx="10807407" cy="3463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/>
          <a:lstStyle/>
          <a:p>
            <a:pPr algn="ctr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uncovered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valuable insights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the 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ctr"/>
            <a:endParaRPr lang="en-US" b="1" dirty="0">
              <a:solidFill>
                <a:schemeClr val="bg1"/>
              </a:solidFill>
              <a:highlight>
                <a:srgbClr val="002D85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628EA8-AAD7-6491-DA95-CA707224BD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35"/>
          <a:stretch/>
        </p:blipFill>
        <p:spPr>
          <a:xfrm>
            <a:off x="22268" y="2146063"/>
            <a:ext cx="6046437" cy="273217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2DBF342-4F15-6BF5-250F-771BEA09A6FA}"/>
              </a:ext>
            </a:extLst>
          </p:cNvPr>
          <p:cNvSpPr txBox="1"/>
          <p:nvPr/>
        </p:nvSpPr>
        <p:spPr>
          <a:xfrm>
            <a:off x="150119" y="5249129"/>
            <a:ext cx="5709320" cy="9176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15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GB" sz="1600" b="1" dirty="0" err="1">
                <a:solidFill>
                  <a:srgbClr val="E676C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Villadolid</a:t>
            </a:r>
            <a:r>
              <a:rPr lang="en-GB" sz="1600" b="1" dirty="0">
                <a:solidFill>
                  <a:srgbClr val="E676C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Sector </a:t>
            </a:r>
            <a:r>
              <a:rPr lang="en-GB" sz="16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has the </a:t>
            </a:r>
            <a:r>
              <a:rPr lang="en-GB" sz="1600" b="1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highest</a:t>
            </a:r>
            <a:r>
              <a:rPr lang="en-GB" sz="16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average water consumption</a:t>
            </a:r>
            <a:endParaRPr lang="en-GB" sz="1600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Peak consumption hours occur between </a:t>
            </a:r>
            <a:r>
              <a:rPr lang="en-GB" sz="1600" b="1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7:00h to 16:00</a:t>
            </a:r>
            <a:r>
              <a:rPr lang="en-GB" sz="1600" b="1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h</a:t>
            </a:r>
            <a:endParaRPr lang="en-US" sz="1600" dirty="0"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B5020E3-D0A2-7A4D-8EEC-D592F42BA5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37"/>
          <a:stretch/>
        </p:blipFill>
        <p:spPr>
          <a:xfrm>
            <a:off x="6200632" y="2146064"/>
            <a:ext cx="5937524" cy="273125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DEF5CB5-4DA0-149B-8BA7-15871401750A}"/>
              </a:ext>
            </a:extLst>
          </p:cNvPr>
          <p:cNvSpPr txBox="1"/>
          <p:nvPr/>
        </p:nvSpPr>
        <p:spPr>
          <a:xfrm>
            <a:off x="6200632" y="5254077"/>
            <a:ext cx="5937524" cy="9501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§"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Substantial variations between months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§"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As expected, peak periods in summer months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§"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Unexpected peak  for </a:t>
            </a:r>
            <a:r>
              <a:rPr lang="en-GB" sz="1600" b="1" dirty="0">
                <a:solidFill>
                  <a:srgbClr val="E67E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Carretera-</a:t>
            </a:r>
            <a:r>
              <a:rPr lang="en-GB" sz="1600" b="1" dirty="0" err="1">
                <a:solidFill>
                  <a:srgbClr val="E67E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Urda</a:t>
            </a: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in Feb/Mar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6D662D8-1023-E034-B770-0E6D4E195DBD}"/>
              </a:ext>
            </a:extLst>
          </p:cNvPr>
          <p:cNvSpPr/>
          <p:nvPr/>
        </p:nvSpPr>
        <p:spPr>
          <a:xfrm>
            <a:off x="6121394" y="1589141"/>
            <a:ext cx="6096000" cy="3463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/>
          <a:lstStyle/>
          <a:p>
            <a:pPr algn="ctr"/>
            <a:r>
              <a:rPr lang="en-US" sz="1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Water Volume Consumption </a:t>
            </a:r>
            <a:br>
              <a:rPr lang="en-US" sz="1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(per month &amp; all sectors) </a:t>
            </a:r>
          </a:p>
          <a:p>
            <a:pPr algn="ctr"/>
            <a:endParaRPr lang="en-US" b="1" dirty="0">
              <a:solidFill>
                <a:schemeClr val="bg1"/>
              </a:solidFill>
              <a:highlight>
                <a:srgbClr val="002D85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B1A735-8397-C4DD-3A0E-BA3690111BC5}"/>
              </a:ext>
            </a:extLst>
          </p:cNvPr>
          <p:cNvSpPr/>
          <p:nvPr/>
        </p:nvSpPr>
        <p:spPr>
          <a:xfrm>
            <a:off x="22268" y="1591823"/>
            <a:ext cx="6096000" cy="3463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/>
          <a:lstStyle/>
          <a:p>
            <a:pPr algn="ctr"/>
            <a:r>
              <a:rPr lang="en-US" sz="1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Water Volume Consumption </a:t>
            </a:r>
            <a:br>
              <a:rPr lang="en-US" sz="1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(per 15 min &amp; all sectors) </a:t>
            </a:r>
          </a:p>
          <a:p>
            <a:pPr algn="ctr"/>
            <a:endParaRPr lang="en-US" b="1" dirty="0">
              <a:solidFill>
                <a:schemeClr val="bg1"/>
              </a:solidFill>
              <a:highlight>
                <a:srgbClr val="002D85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186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F1C89F6-3213-2A09-20CE-5890395FCB16}"/>
              </a:ext>
            </a:extLst>
          </p:cNvPr>
          <p:cNvSpPr/>
          <p:nvPr/>
        </p:nvSpPr>
        <p:spPr>
          <a:xfrm>
            <a:off x="513588" y="28346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Solution –</a:t>
            </a:r>
            <a:r>
              <a:rPr lang="it-IT" sz="3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Model</a:t>
            </a:r>
            <a:endParaRPr lang="en-US" sz="3600" b="1" dirty="0">
              <a:solidFill>
                <a:srgbClr val="002D8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86498C-D55E-71E4-2912-99C61CBEA536}"/>
              </a:ext>
            </a:extLst>
          </p:cNvPr>
          <p:cNvSpPr/>
          <p:nvPr/>
        </p:nvSpPr>
        <p:spPr>
          <a:xfrm>
            <a:off x="513588" y="71018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2000" dirty="0">
                <a:solidFill>
                  <a:srgbClr val="C6DFF5"/>
                </a:solidFill>
                <a:latin typeface="Impact" panose="020B0806030902050204" pitchFamily="34" charset="0"/>
              </a:rPr>
              <a:t> </a:t>
            </a:r>
            <a:endParaRPr lang="en-US" sz="2000" dirty="0">
              <a:solidFill>
                <a:srgbClr val="C6DFF5"/>
              </a:solidFill>
              <a:latin typeface="Impact" panose="020B0806030902050204" pitchFamily="34" charset="0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B461A3F-2AA7-3118-8A61-0728469D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63316"/>
            <a:ext cx="2743200" cy="365125"/>
          </a:xfrm>
        </p:spPr>
        <p:txBody>
          <a:bodyPr/>
          <a:lstStyle/>
          <a:p>
            <a:fld id="{EE7CA287-B858-4ED5-ACF8-AB3DA65BE2FC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258932-490B-B4A4-4922-D9E7411DD3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13486" y="2423334"/>
            <a:ext cx="1066800" cy="10668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A6942BF-F1A6-A124-D2EB-D96D3ACF6BA0}"/>
              </a:ext>
            </a:extLst>
          </p:cNvPr>
          <p:cNvSpPr txBox="1"/>
          <p:nvPr/>
        </p:nvSpPr>
        <p:spPr>
          <a:xfrm>
            <a:off x="545697" y="3095997"/>
            <a:ext cx="1387135" cy="659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buClr>
                <a:srgbClr val="002D85"/>
              </a:buClr>
            </a:pPr>
            <a:r>
              <a:rPr lang="en-GB" sz="1100" b="1" dirty="0" err="1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Caudales</a:t>
            </a:r>
            <a:endParaRPr lang="en-GB" sz="1100" b="1" dirty="0">
              <a:solidFill>
                <a:srgbClr val="002D8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buClr>
                <a:srgbClr val="002D85"/>
              </a:buClr>
            </a:pPr>
            <a:r>
              <a:rPr lang="en-GB" sz="11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Weather</a:t>
            </a:r>
          </a:p>
          <a:p>
            <a:pPr algn="just">
              <a:lnSpc>
                <a:spcPct val="115000"/>
              </a:lnSpc>
              <a:buClr>
                <a:srgbClr val="002D85"/>
              </a:buClr>
            </a:pPr>
            <a:r>
              <a:rPr lang="en-GB" sz="105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Workday</a:t>
            </a:r>
            <a:endParaRPr lang="en-GB" sz="1100" b="1" dirty="0">
              <a:solidFill>
                <a:srgbClr val="002D8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1CE6EFC-BA51-EA78-77F0-C9CBC531F789}"/>
              </a:ext>
            </a:extLst>
          </p:cNvPr>
          <p:cNvSpPr txBox="1"/>
          <p:nvPr/>
        </p:nvSpPr>
        <p:spPr>
          <a:xfrm>
            <a:off x="1434385" y="3547384"/>
            <a:ext cx="1387135" cy="634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buClr>
                <a:srgbClr val="002D85"/>
              </a:buClr>
            </a:pPr>
            <a:r>
              <a:rPr lang="en-GB" sz="1600" b="1" dirty="0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</a:p>
          <a:p>
            <a:pPr algn="just">
              <a:lnSpc>
                <a:spcPct val="115000"/>
              </a:lnSpc>
              <a:buClr>
                <a:srgbClr val="002D85"/>
              </a:buClr>
            </a:pPr>
            <a:endParaRPr lang="en-GB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C250C40-B41B-71E3-BDC3-8B61D01538F5}"/>
              </a:ext>
            </a:extLst>
          </p:cNvPr>
          <p:cNvSpPr txBox="1"/>
          <p:nvPr/>
        </p:nvSpPr>
        <p:spPr>
          <a:xfrm>
            <a:off x="1265385" y="3786097"/>
            <a:ext cx="1714202" cy="531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buClr>
                <a:srgbClr val="002D85"/>
              </a:buClr>
            </a:pPr>
            <a:r>
              <a:rPr lang="en-GB" sz="1200" i="1" dirty="0">
                <a:latin typeface="Arial" panose="020B0604020202020204" pitchFamily="34" charset="0"/>
                <a:cs typeface="Arial" panose="020B0604020202020204" pitchFamily="34" charset="0"/>
              </a:rPr>
              <a:t>(8 sectors)</a:t>
            </a:r>
          </a:p>
          <a:p>
            <a:pPr algn="just">
              <a:lnSpc>
                <a:spcPct val="115000"/>
              </a:lnSpc>
              <a:buClr>
                <a:srgbClr val="002D85"/>
              </a:buClr>
            </a:pPr>
            <a:endParaRPr lang="en-GB" sz="1400" dirty="0">
              <a:solidFill>
                <a:srgbClr val="002D8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F82738D4-6EBE-C845-0CF8-58F196C0A5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581" b="-1"/>
          <a:stretch/>
        </p:blipFill>
        <p:spPr>
          <a:xfrm>
            <a:off x="5507213" y="3277299"/>
            <a:ext cx="6588000" cy="2996284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CF9EAA61-5493-746B-DB83-5C7E4430468D}"/>
              </a:ext>
            </a:extLst>
          </p:cNvPr>
          <p:cNvSpPr/>
          <p:nvPr/>
        </p:nvSpPr>
        <p:spPr>
          <a:xfrm>
            <a:off x="2680286" y="1448348"/>
            <a:ext cx="3239360" cy="3463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/>
          <a:lstStyle/>
          <a:p>
            <a:pPr algn="ctr"/>
            <a:r>
              <a:rPr lang="en-US" sz="1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Features Importance</a:t>
            </a:r>
          </a:p>
          <a:p>
            <a:pPr algn="ctr"/>
            <a:endParaRPr lang="en-US" b="1" dirty="0">
              <a:solidFill>
                <a:schemeClr val="tx1"/>
              </a:solidFill>
              <a:highlight>
                <a:srgbClr val="002D85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3D2D52F-8CC8-771E-4A15-5D317555759B}"/>
              </a:ext>
            </a:extLst>
          </p:cNvPr>
          <p:cNvSpPr/>
          <p:nvPr/>
        </p:nvSpPr>
        <p:spPr>
          <a:xfrm>
            <a:off x="1461231" y="4332150"/>
            <a:ext cx="5677469" cy="3463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/>
          <a:lstStyle/>
          <a:p>
            <a:pPr algn="ctr"/>
            <a:r>
              <a:rPr lang="en-US" sz="1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True Value vs. Prediction </a:t>
            </a:r>
          </a:p>
          <a:p>
            <a:pPr algn="ctr"/>
            <a:r>
              <a:rPr lang="en-US" sz="1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(Sector: Centro)</a:t>
            </a:r>
            <a:endParaRPr lang="en-US" sz="1600" b="1" dirty="0">
              <a:solidFill>
                <a:srgbClr val="002D85"/>
              </a:solidFill>
              <a:highlight>
                <a:srgbClr val="002D85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AB9D4461-3E04-4554-90F5-5114C84AF9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357" y="3225657"/>
            <a:ext cx="441935" cy="4419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DABD04-F0D0-180F-28C8-AE4F71CD272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349"/>
          <a:stretch/>
        </p:blipFill>
        <p:spPr>
          <a:xfrm>
            <a:off x="5629016" y="209955"/>
            <a:ext cx="6423123" cy="30600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8E38F80-F77C-1356-07A1-D41464C0B83B}"/>
              </a:ext>
            </a:extLst>
          </p:cNvPr>
          <p:cNvCxnSpPr>
            <a:cxnSpLocks/>
          </p:cNvCxnSpPr>
          <p:nvPr/>
        </p:nvCxnSpPr>
        <p:spPr>
          <a:xfrm flipV="1">
            <a:off x="2865777" y="1184564"/>
            <a:ext cx="0" cy="4914900"/>
          </a:xfrm>
          <a:prstGeom prst="line">
            <a:avLst/>
          </a:prstGeom>
          <a:ln w="19050">
            <a:solidFill>
              <a:srgbClr val="4A85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BD283C3-AEA5-7CCE-673E-B120F786B298}"/>
              </a:ext>
            </a:extLst>
          </p:cNvPr>
          <p:cNvSpPr/>
          <p:nvPr/>
        </p:nvSpPr>
        <p:spPr>
          <a:xfrm>
            <a:off x="1254954" y="3356500"/>
            <a:ext cx="348101" cy="241697"/>
          </a:xfrm>
          <a:prstGeom prst="rightArrow">
            <a:avLst/>
          </a:prstGeom>
          <a:solidFill>
            <a:srgbClr val="002D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149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F1C89F6-3213-2A09-20CE-5890395FCB16}"/>
              </a:ext>
            </a:extLst>
          </p:cNvPr>
          <p:cNvSpPr/>
          <p:nvPr/>
        </p:nvSpPr>
        <p:spPr>
          <a:xfrm>
            <a:off x="513588" y="28346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Solution – Prevention Plan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86498C-D55E-71E4-2912-99C61CBEA536}"/>
              </a:ext>
            </a:extLst>
          </p:cNvPr>
          <p:cNvSpPr/>
          <p:nvPr/>
        </p:nvSpPr>
        <p:spPr>
          <a:xfrm>
            <a:off x="513588" y="71018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2000" dirty="0">
                <a:solidFill>
                  <a:srgbClr val="C6DFF5"/>
                </a:solidFill>
                <a:latin typeface="Impact" panose="020B0806030902050204" pitchFamily="34" charset="0"/>
              </a:rPr>
              <a:t> </a:t>
            </a:r>
            <a:endParaRPr lang="en-US" sz="2000" dirty="0">
              <a:solidFill>
                <a:srgbClr val="C6DFF5"/>
              </a:solidFill>
              <a:latin typeface="Impact" panose="020B0806030902050204" pitchFamily="34" charset="0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B461A3F-2AA7-3118-8A61-0728469D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63316"/>
            <a:ext cx="2743200" cy="365125"/>
          </a:xfrm>
        </p:spPr>
        <p:txBody>
          <a:bodyPr/>
          <a:lstStyle/>
          <a:p>
            <a:fld id="{EE7CA287-B858-4ED5-ACF8-AB3DA65BE2F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049986-7B91-E7B1-C1A7-8B7696D1803E}"/>
              </a:ext>
            </a:extLst>
          </p:cNvPr>
          <p:cNvSpPr txBox="1"/>
          <p:nvPr/>
        </p:nvSpPr>
        <p:spPr>
          <a:xfrm>
            <a:off x="536580" y="1481525"/>
            <a:ext cx="6435720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rgbClr val="4A85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Alert System</a:t>
            </a:r>
          </a:p>
          <a:p>
            <a:pPr algn="l"/>
            <a:endParaRPr lang="en-US" sz="2000" b="1" i="0" dirty="0">
              <a:effectLst/>
              <a:highlight>
                <a:srgbClr val="85C035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16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Anomalous Event Detection: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Identifies sudden usage spikes, irregular patterns, based on historical data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Key Benefit: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detection of anomalous situation as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fraud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16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16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Water Leak Detection: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Uses flow rate changes to spot leaks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Establish a cloud-based data management warehouse to enable real-time anomaly detection with the trained model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65731C5-4F33-6DB4-C7DC-10FA15C379C6}"/>
              </a:ext>
            </a:extLst>
          </p:cNvPr>
          <p:cNvSpPr/>
          <p:nvPr/>
        </p:nvSpPr>
        <p:spPr>
          <a:xfrm>
            <a:off x="7272067" y="2258598"/>
            <a:ext cx="2693158" cy="267496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image1.png">
            <a:extLst>
              <a:ext uri="{FF2B5EF4-FFF2-40B4-BE49-F238E27FC236}">
                <a16:creationId xmlns:a16="http://schemas.microsoft.com/office/drawing/2014/main" id="{7C1FAF28-F53C-F83B-4641-A2797E26EB22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7579102" y="2704002"/>
            <a:ext cx="4473233" cy="1660900"/>
          </a:xfrm>
          <a:prstGeom prst="rect">
            <a:avLst/>
          </a:prstGeom>
          <a:ln/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4390605-9D0C-36E5-BCE7-2B9A60827A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1847" y="4860320"/>
            <a:ext cx="591403" cy="59140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B0D3B6DD-24B8-0EFC-8C45-6A0431718DCF}"/>
              </a:ext>
            </a:extLst>
          </p:cNvPr>
          <p:cNvSpPr/>
          <p:nvPr/>
        </p:nvSpPr>
        <p:spPr>
          <a:xfrm>
            <a:off x="1731847" y="5500283"/>
            <a:ext cx="4074606" cy="6721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DO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s-DO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Thresholds</a:t>
            </a:r>
            <a:r>
              <a:rPr lang="es-DO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DO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s-DO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DO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Alert</a:t>
            </a:r>
            <a:r>
              <a:rPr lang="es-DO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DO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Triggers</a:t>
            </a:r>
            <a:endParaRPr lang="es-DO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DO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Proactive </a:t>
            </a:r>
            <a:r>
              <a:rPr lang="es-DO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Maintenance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3A251F-2331-D9FB-6344-D04DCBCC01A0}"/>
              </a:ext>
            </a:extLst>
          </p:cNvPr>
          <p:cNvSpPr txBox="1"/>
          <p:nvPr/>
        </p:nvSpPr>
        <p:spPr>
          <a:xfrm>
            <a:off x="2308193" y="5108247"/>
            <a:ext cx="37706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400"/>
              </a:spcAft>
              <a:buClr>
                <a:srgbClr val="5B9BD5"/>
              </a:buClr>
            </a:pPr>
            <a:r>
              <a:rPr lang="it-IT" sz="2000" b="1" dirty="0">
                <a:solidFill>
                  <a:srgbClr val="FFB4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Action Plan for Alert System</a:t>
            </a:r>
          </a:p>
          <a:p>
            <a:pPr>
              <a:spcAft>
                <a:spcPts val="2400"/>
              </a:spcAft>
              <a:buClr>
                <a:srgbClr val="5B9BD5"/>
              </a:buClr>
            </a:pPr>
            <a:endParaRPr lang="en-US" sz="2000" b="1" dirty="0">
              <a:solidFill>
                <a:srgbClr val="FFB4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FA36A6E-3522-0DBD-98C5-3515B377712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781" y="1451454"/>
            <a:ext cx="495869" cy="495869"/>
          </a:xfrm>
          <a:prstGeom prst="rect">
            <a:avLst/>
          </a:prstGeom>
        </p:spPr>
      </p:pic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09DBF640-FA9F-46B9-F604-3B773120A5E7}"/>
              </a:ext>
            </a:extLst>
          </p:cNvPr>
          <p:cNvSpPr/>
          <p:nvPr/>
        </p:nvSpPr>
        <p:spPr>
          <a:xfrm rot="10800000">
            <a:off x="297974" y="4582518"/>
            <a:ext cx="6828438" cy="396385"/>
          </a:xfrm>
          <a:prstGeom prst="triangl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847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peech Bubble: Rectangle with Corners Rounded 43">
            <a:extLst>
              <a:ext uri="{FF2B5EF4-FFF2-40B4-BE49-F238E27FC236}">
                <a16:creationId xmlns:a16="http://schemas.microsoft.com/office/drawing/2014/main" id="{F04D5B0C-C122-192D-2B58-465C69CA5A72}"/>
              </a:ext>
            </a:extLst>
          </p:cNvPr>
          <p:cNvSpPr/>
          <p:nvPr/>
        </p:nvSpPr>
        <p:spPr>
          <a:xfrm>
            <a:off x="2800562" y="4560735"/>
            <a:ext cx="5853895" cy="1660901"/>
          </a:xfrm>
          <a:prstGeom prst="wedgeRoundRectCallout">
            <a:avLst>
              <a:gd name="adj1" fmla="val -64325"/>
              <a:gd name="adj2" fmla="val -4796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AE34C1-C89A-10FC-CBD8-B0C9A782DCF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850" y="1451454"/>
            <a:ext cx="496800" cy="496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1C89F6-3213-2A09-20CE-5890395FCB16}"/>
              </a:ext>
            </a:extLst>
          </p:cNvPr>
          <p:cNvSpPr/>
          <p:nvPr/>
        </p:nvSpPr>
        <p:spPr>
          <a:xfrm>
            <a:off x="513588" y="28346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Solution – Prevention Plan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86498C-D55E-71E4-2912-99C61CBEA536}"/>
              </a:ext>
            </a:extLst>
          </p:cNvPr>
          <p:cNvSpPr/>
          <p:nvPr/>
        </p:nvSpPr>
        <p:spPr>
          <a:xfrm>
            <a:off x="513588" y="71018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2000" dirty="0">
                <a:solidFill>
                  <a:srgbClr val="C6DFF5"/>
                </a:solidFill>
                <a:latin typeface="Impact" panose="020B0806030902050204" pitchFamily="34" charset="0"/>
              </a:rPr>
              <a:t> </a:t>
            </a:r>
            <a:endParaRPr lang="en-US" sz="2000" dirty="0">
              <a:solidFill>
                <a:srgbClr val="C6DFF5"/>
              </a:solidFill>
              <a:latin typeface="Impact" panose="020B0806030902050204" pitchFamily="34" charset="0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B461A3F-2AA7-3118-8A61-0728469D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63316"/>
            <a:ext cx="2743200" cy="365125"/>
          </a:xfrm>
        </p:spPr>
        <p:txBody>
          <a:bodyPr/>
          <a:lstStyle/>
          <a:p>
            <a:fld id="{EE7CA287-B858-4ED5-ACF8-AB3DA65BE2F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F4B388-AF62-B0F3-B1A5-321883E6C975}"/>
              </a:ext>
            </a:extLst>
          </p:cNvPr>
          <p:cNvSpPr txBox="1"/>
          <p:nvPr/>
        </p:nvSpPr>
        <p:spPr>
          <a:xfrm>
            <a:off x="551078" y="1484649"/>
            <a:ext cx="5449388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rgbClr val="1D4B9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Community Eco App</a:t>
            </a:r>
          </a:p>
          <a:p>
            <a:pPr algn="l"/>
            <a:endParaRPr lang="en-US" sz="2000" b="1" i="0" dirty="0">
              <a:effectLst/>
              <a:highlight>
                <a:srgbClr val="85C035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Improve dedicated functionalities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Acciona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app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Designed for community engagement and prevention</a:t>
            </a:r>
          </a:p>
          <a:p>
            <a:pPr algn="l"/>
            <a:endParaRPr lang="en-US" sz="2000" b="1" i="0" dirty="0">
              <a:effectLst/>
              <a:highlight>
                <a:srgbClr val="85C035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500315-66EC-26BC-4E94-54D070618CF6}"/>
              </a:ext>
            </a:extLst>
          </p:cNvPr>
          <p:cNvSpPr/>
          <p:nvPr/>
        </p:nvSpPr>
        <p:spPr>
          <a:xfrm>
            <a:off x="587650" y="2791800"/>
            <a:ext cx="5139860" cy="361637"/>
          </a:xfrm>
          <a:prstGeom prst="rect">
            <a:avLst/>
          </a:prstGeom>
          <a:solidFill>
            <a:srgbClr val="85C0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DO" b="1" dirty="0">
                <a:latin typeface="Arial" panose="020B0604020202020204" pitchFamily="34" charset="0"/>
                <a:cs typeface="Arial" panose="020B0604020202020204" pitchFamily="34" charset="0"/>
              </a:rPr>
              <a:t>Key </a:t>
            </a:r>
            <a:r>
              <a:rPr lang="es-DO" b="1" dirty="0" err="1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476498-7CFC-0C9F-F3FB-CF43635BBAAC}"/>
              </a:ext>
            </a:extLst>
          </p:cNvPr>
          <p:cNvSpPr txBox="1"/>
          <p:nvPr/>
        </p:nvSpPr>
        <p:spPr>
          <a:xfrm>
            <a:off x="593728" y="3203061"/>
            <a:ext cx="5133782" cy="1308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Suspicious activities reporting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Prompt actions to concerns and fraud reports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Water preservation tips 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peak hours &amp; droughts)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Report alerts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444BEC-FD97-A418-EE9E-D126D189E70A}"/>
              </a:ext>
            </a:extLst>
          </p:cNvPr>
          <p:cNvSpPr txBox="1"/>
          <p:nvPr/>
        </p:nvSpPr>
        <p:spPr>
          <a:xfrm>
            <a:off x="2872199" y="4956120"/>
            <a:ext cx="5782257" cy="116955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D4B9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Boost community engagement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D4B9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Support </a:t>
            </a:r>
            <a:r>
              <a:rPr lang="en-US" sz="1400" b="0" i="0" dirty="0" err="1">
                <a:solidFill>
                  <a:srgbClr val="1D4B9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Acciona's</a:t>
            </a:r>
            <a:r>
              <a:rPr lang="en-US" sz="1400" b="0" i="0" dirty="0">
                <a:solidFill>
                  <a:srgbClr val="1D4B9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water supply and management strategy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D4B9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Offer incentives, like water bill discounts for verified reports</a:t>
            </a:r>
            <a:endParaRPr lang="en-US" sz="1400" dirty="0">
              <a:solidFill>
                <a:srgbClr val="1D4B9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D4B9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Increase app downloads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400" b="0" i="0" dirty="0">
                <a:solidFill>
                  <a:srgbClr val="1D4B9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ontribute to cost savings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D6C4D78-86B6-58AC-2946-596BA16D27F4}"/>
              </a:ext>
            </a:extLst>
          </p:cNvPr>
          <p:cNvSpPr/>
          <p:nvPr/>
        </p:nvSpPr>
        <p:spPr>
          <a:xfrm>
            <a:off x="2872199" y="4598085"/>
            <a:ext cx="5710620" cy="3616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DO" sz="2000" b="1" dirty="0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(!)</a:t>
            </a:r>
            <a:r>
              <a:rPr lang="es-DO" b="1" dirty="0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DO" sz="2000" b="1" dirty="0" err="1">
                <a:solidFill>
                  <a:srgbClr val="1D4B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</a:t>
            </a:r>
            <a:endParaRPr lang="en-US" b="1" dirty="0">
              <a:solidFill>
                <a:srgbClr val="1D4B9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922DF56-BF74-1B39-7B24-A72B47ECD2F1}"/>
              </a:ext>
            </a:extLst>
          </p:cNvPr>
          <p:cNvSpPr/>
          <p:nvPr/>
        </p:nvSpPr>
        <p:spPr>
          <a:xfrm>
            <a:off x="9537286" y="2258598"/>
            <a:ext cx="2693158" cy="267496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1.png">
            <a:extLst>
              <a:ext uri="{FF2B5EF4-FFF2-40B4-BE49-F238E27FC236}">
                <a16:creationId xmlns:a16="http://schemas.microsoft.com/office/drawing/2014/main" id="{207246B0-EEDA-F67F-D97E-259418E83260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7579102" y="2704002"/>
            <a:ext cx="4473233" cy="166090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935796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6E5653-4E6C-2A8A-F10D-13CCB148D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CA287-B858-4ED5-ACF8-AB3DA65BE2F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298A95-3E20-D74C-DF1B-2DC1F60443FF}"/>
              </a:ext>
            </a:extLst>
          </p:cNvPr>
          <p:cNvSpPr/>
          <p:nvPr/>
        </p:nvSpPr>
        <p:spPr>
          <a:xfrm>
            <a:off x="513588" y="283464"/>
            <a:ext cx="11164824" cy="7132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3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 and Value Proposition </a:t>
            </a:r>
            <a:r>
              <a:rPr lang="en-US" sz="3600" b="1" dirty="0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3600" b="1" dirty="0" err="1">
                <a:solidFill>
                  <a:srgbClr val="002D8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Acciona</a:t>
            </a:r>
            <a:endParaRPr lang="it-IT" sz="3600" b="1" dirty="0">
              <a:solidFill>
                <a:srgbClr val="002D8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B31FA87-DE5F-34C2-1823-63B04F8706C6}"/>
              </a:ext>
            </a:extLst>
          </p:cNvPr>
          <p:cNvSpPr/>
          <p:nvPr/>
        </p:nvSpPr>
        <p:spPr>
          <a:xfrm>
            <a:off x="5915814" y="1992643"/>
            <a:ext cx="6066920" cy="422628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Europe, the average water loss is 26%:</a:t>
            </a:r>
          </a:p>
          <a:p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Assuming a cost of €1 for treating 1 cubic meter of water. For every 100 cubic meters, 26 are lost.</a:t>
            </a:r>
          </a:p>
          <a:p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water loss can be predicted in 80% of cases: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80% of the time, the cost is €74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20% of the time, the cost is €100 (due to unpredicted losses)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overall cost with 80% prediction accuracy: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(0.8 * €74) + (0.2 * €100) = €59.2 + €20 = €79.2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Potential cost savings with accurate prediction: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€100 - €79.2 = €20.8 per 100 cubic meters treated</a:t>
            </a:r>
          </a:p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1FCB54-3E0A-A097-8A62-8DCFD45F1E34}"/>
              </a:ext>
            </a:extLst>
          </p:cNvPr>
          <p:cNvSpPr txBox="1"/>
          <p:nvPr/>
        </p:nvSpPr>
        <p:spPr>
          <a:xfrm>
            <a:off x="311131" y="1992643"/>
            <a:ext cx="5604683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Reduced water usage, energy consumption and CO2 emissions 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 customer satisfaction 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Reduced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maintenance costs 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Accurate fraud prediction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Identification of long-term trends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Identification of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weak infrastructure areas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CF93E3-2968-EB60-0AD6-E890CFC61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2" y="1258890"/>
            <a:ext cx="1483056" cy="722514"/>
          </a:xfrm>
          <a:prstGeom prst="rect">
            <a:avLst/>
          </a:prstGeom>
        </p:spPr>
      </p:pic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1B86B102-9EDB-8389-13C1-3A437A00CA6A}"/>
              </a:ext>
            </a:extLst>
          </p:cNvPr>
          <p:cNvSpPr/>
          <p:nvPr/>
        </p:nvSpPr>
        <p:spPr>
          <a:xfrm>
            <a:off x="7325591" y="2325413"/>
            <a:ext cx="3175737" cy="2769988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Fix it</a:t>
            </a:r>
          </a:p>
        </p:txBody>
      </p:sp>
    </p:spTree>
    <p:extLst>
      <p:ext uri="{BB962C8B-B14F-4D97-AF65-F5344CB8AC3E}">
        <p14:creationId xmlns:p14="http://schemas.microsoft.com/office/powerpoint/2010/main" val="2600837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436E14C6FE7D47BA3108134EC61510" ma:contentTypeVersion="3" ma:contentTypeDescription="Create a new document." ma:contentTypeScope="" ma:versionID="c68f96cca40a86a908f3f26687967aad">
  <xsd:schema xmlns:xsd="http://www.w3.org/2001/XMLSchema" xmlns:xs="http://www.w3.org/2001/XMLSchema" xmlns:p="http://schemas.microsoft.com/office/2006/metadata/properties" xmlns:ns3="0a278482-e0ab-4691-b2f9-155a400b83f9" targetNamespace="http://schemas.microsoft.com/office/2006/metadata/properties" ma:root="true" ma:fieldsID="e99fd7f80f2deedd95f0743164aaeab0" ns3:_="">
    <xsd:import namespace="0a278482-e0ab-4691-b2f9-155a400b83f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278482-e0ab-4691-b2f9-155a400b83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EDD758-7A94-40EB-A35A-0BD58254518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D6BA51-B741-45E6-B8A5-76BEF88C5EBC}">
  <ds:schemaRefs>
    <ds:schemaRef ds:uri="http://schemas.microsoft.com/office/2006/metadata/properties"/>
    <ds:schemaRef ds:uri="0a278482-e0ab-4691-b2f9-155a400b83f9"/>
    <ds:schemaRef ds:uri="http://purl.org/dc/elements/1.1/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8BBD926-460B-4064-83F3-0F7C9CD0B2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a278482-e0ab-4691-b2f9-155a400b83f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876</Words>
  <Application>Microsoft Office PowerPoint</Application>
  <PresentationFormat>Widescreen</PresentationFormat>
  <Paragraphs>177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Impact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Euro Press</dc:title>
  <dc:creator>Paola Aybar Camposano</dc:creator>
  <cp:lastModifiedBy>Paola Aybar Camposano</cp:lastModifiedBy>
  <cp:revision>1278</cp:revision>
  <dcterms:created xsi:type="dcterms:W3CDTF">2023-04-23T06:22:54Z</dcterms:created>
  <dcterms:modified xsi:type="dcterms:W3CDTF">2023-10-25T21:11:36Z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0x0101007E436E14C6FE7D47BA3108134EC61510</vt:lpwstr>
  </property>
</Properties>
</file>

<file path=docProps/thumbnail.jpeg>
</file>